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Relationship Id="rId7" Target="https://github.com/Feedbaek/CarDriveTestSystem?tab=readme-ov-file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90071" y="8840540"/>
            <a:ext cx="3397929" cy="417760"/>
            <a:chOff x="0" y="0"/>
            <a:chExt cx="1239574" cy="15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9574" cy="152400"/>
            </a:xfrm>
            <a:custGeom>
              <a:avLst/>
              <a:gdLst/>
              <a:ahLst/>
              <a:cxnLst/>
              <a:rect r="r" b="b" t="t" l="l"/>
              <a:pathLst>
                <a:path h="152400" w="1239574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423333"/>
            <a:ext cx="6201504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545454"/>
                </a:solidFill>
                <a:ea typeface="Poppins Bold"/>
              </a:rPr>
              <a:t>김민석</a:t>
            </a:r>
            <a:r>
              <a:rPr lang="en-US" sz="4200">
                <a:solidFill>
                  <a:srgbClr val="545454"/>
                </a:solidFill>
                <a:latin typeface="Poppi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55434"/>
            <a:ext cx="8555534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545454"/>
                </a:solidFill>
                <a:ea typeface="Poppins Bold"/>
              </a:rPr>
              <a:t>주행시험장 관리 시스템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29169" y="2444228"/>
            <a:ext cx="9358831" cy="2708797"/>
          </a:xfrm>
          <a:custGeom>
            <a:avLst/>
            <a:gdLst/>
            <a:ahLst/>
            <a:cxnLst/>
            <a:rect r="r" b="b" t="t" l="l"/>
            <a:pathLst>
              <a:path h="2708797" w="9358831">
                <a:moveTo>
                  <a:pt x="0" y="0"/>
                </a:moveTo>
                <a:lnTo>
                  <a:pt x="9358831" y="0"/>
                </a:lnTo>
                <a:lnTo>
                  <a:pt x="9358831" y="2708797"/>
                </a:lnTo>
                <a:lnTo>
                  <a:pt x="0" y="270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72866" y="1621739"/>
            <a:ext cx="10711051" cy="8328030"/>
          </a:xfrm>
          <a:custGeom>
            <a:avLst/>
            <a:gdLst/>
            <a:ahLst/>
            <a:cxnLst/>
            <a:rect r="r" b="b" t="t" l="l"/>
            <a:pathLst>
              <a:path h="8328030" w="10711051">
                <a:moveTo>
                  <a:pt x="0" y="0"/>
                </a:moveTo>
                <a:lnTo>
                  <a:pt x="10711052" y="0"/>
                </a:lnTo>
                <a:lnTo>
                  <a:pt x="10711052" y="8328031"/>
                </a:lnTo>
                <a:lnTo>
                  <a:pt x="0" y="83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5245" y="4242590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795FF"/>
                </a:solidFill>
                <a:latin typeface="Poppins Bold"/>
                <a:ea typeface="Poppins Bold"/>
              </a:rPr>
              <a:t>ERD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834" y="5154018"/>
            <a:ext cx="6849208" cy="130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ERD cloud를 사용하여 작성한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ERD 다이어그램 입니다.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59315" y="1028700"/>
            <a:ext cx="9725767" cy="8720672"/>
          </a:xfrm>
          <a:custGeom>
            <a:avLst/>
            <a:gdLst/>
            <a:ahLst/>
            <a:cxnLst/>
            <a:rect r="r" b="b" t="t" l="l"/>
            <a:pathLst>
              <a:path h="8720672" w="9725767">
                <a:moveTo>
                  <a:pt x="0" y="0"/>
                </a:moveTo>
                <a:lnTo>
                  <a:pt x="9725767" y="0"/>
                </a:lnTo>
                <a:lnTo>
                  <a:pt x="9725767" y="8720672"/>
                </a:lnTo>
                <a:lnTo>
                  <a:pt x="0" y="872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86917" y="1193824"/>
            <a:ext cx="5915493" cy="6749675"/>
            <a:chOff x="0" y="0"/>
            <a:chExt cx="1557990" cy="1777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7990" cy="1777692"/>
            </a:xfrm>
            <a:custGeom>
              <a:avLst/>
              <a:gdLst/>
              <a:ahLst/>
              <a:cxnLst/>
              <a:rect r="r" b="b" t="t" l="l"/>
              <a:pathLst>
                <a:path h="1777692" w="1557990">
                  <a:moveTo>
                    <a:pt x="0" y="0"/>
                  </a:moveTo>
                  <a:lnTo>
                    <a:pt x="1557990" y="0"/>
                  </a:lnTo>
                  <a:lnTo>
                    <a:pt x="1557990" y="1777692"/>
                  </a:lnTo>
                  <a:lnTo>
                    <a:pt x="0" y="1777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1557990" cy="195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441" y="4180995"/>
            <a:ext cx="3258386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795FF"/>
                </a:solidFill>
                <a:latin typeface="Poppins Bold"/>
                <a:ea typeface="Poppins Bold"/>
              </a:rPr>
              <a:t>사용자 &lt;-&gt; 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142" y="5363771"/>
            <a:ext cx="6849208" cy="178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사용자와 역할을 다대다(N:N) 관계에서</a:t>
            </a:r>
          </a:p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중간 테이블을 사용해 일대다, 다대일 관계로</a:t>
            </a:r>
          </a:p>
          <a:p>
            <a:pPr algn="ctr">
              <a:lnSpc>
                <a:spcPts val="4740"/>
              </a:lnSpc>
            </a:pPr>
            <a:r>
              <a:rPr lang="en-US" sz="2772">
                <a:solidFill>
                  <a:srgbClr val="545454"/>
                </a:solidFill>
                <a:latin typeface="Poppins"/>
                <a:ea typeface="Poppins"/>
              </a:rPr>
              <a:t>풀어냈습니다.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59315" y="1028700"/>
            <a:ext cx="9725767" cy="8720672"/>
          </a:xfrm>
          <a:custGeom>
            <a:avLst/>
            <a:gdLst/>
            <a:ahLst/>
            <a:cxnLst/>
            <a:rect r="r" b="b" t="t" l="l"/>
            <a:pathLst>
              <a:path h="8720672" w="9725767">
                <a:moveTo>
                  <a:pt x="0" y="0"/>
                </a:moveTo>
                <a:lnTo>
                  <a:pt x="9725767" y="0"/>
                </a:lnTo>
                <a:lnTo>
                  <a:pt x="9725767" y="8720672"/>
                </a:lnTo>
                <a:lnTo>
                  <a:pt x="0" y="872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62280" y="5822123"/>
            <a:ext cx="9500787" cy="4035582"/>
            <a:chOff x="0" y="0"/>
            <a:chExt cx="2502265" cy="1062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2265" cy="1062869"/>
            </a:xfrm>
            <a:custGeom>
              <a:avLst/>
              <a:gdLst/>
              <a:ahLst/>
              <a:cxnLst/>
              <a:rect r="r" b="b" t="t" l="l"/>
              <a:pathLst>
                <a:path h="1062869" w="2502265">
                  <a:moveTo>
                    <a:pt x="0" y="0"/>
                  </a:moveTo>
                  <a:lnTo>
                    <a:pt x="2502265" y="0"/>
                  </a:lnTo>
                  <a:lnTo>
                    <a:pt x="2502265" y="1062869"/>
                  </a:lnTo>
                  <a:lnTo>
                    <a:pt x="0" y="1062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2502265" cy="124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1548" y="4203184"/>
            <a:ext cx="3258386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795FF"/>
                </a:solidFill>
                <a:latin typeface="Poppins Bold"/>
                <a:ea typeface="Poppins Bold"/>
              </a:rPr>
              <a:t>역할 &lt;-&gt; 권한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962" y="5009962"/>
            <a:ext cx="6093559" cy="145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2972">
                <a:solidFill>
                  <a:srgbClr val="545454"/>
                </a:solidFill>
                <a:ea typeface="Poppins"/>
              </a:rPr>
              <a:t>역할과 권한의 관계 역시</a:t>
            </a:r>
          </a:p>
          <a:p>
            <a:pPr algn="ctr">
              <a:lnSpc>
                <a:spcPts val="5944"/>
              </a:lnSpc>
            </a:pPr>
            <a:r>
              <a:rPr lang="en-US" sz="2972">
                <a:solidFill>
                  <a:srgbClr val="545454"/>
                </a:solidFill>
                <a:latin typeface="Poppins"/>
                <a:ea typeface="Poppins"/>
              </a:rPr>
              <a:t>동일한 형태로 구성하였습니다.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84746" y="1909628"/>
            <a:ext cx="11136362" cy="7483308"/>
          </a:xfrm>
          <a:custGeom>
            <a:avLst/>
            <a:gdLst/>
            <a:ahLst/>
            <a:cxnLst/>
            <a:rect r="r" b="b" t="t" l="l"/>
            <a:pathLst>
              <a:path h="7483308" w="11136362">
                <a:moveTo>
                  <a:pt x="0" y="0"/>
                </a:moveTo>
                <a:lnTo>
                  <a:pt x="11136362" y="0"/>
                </a:lnTo>
                <a:lnTo>
                  <a:pt x="11136362" y="7483308"/>
                </a:lnTo>
                <a:lnTo>
                  <a:pt x="0" y="748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557" y="4058145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795FF"/>
                </a:solidFill>
                <a:ea typeface="Poppins Bold"/>
              </a:rPr>
              <a:t>통합 테스트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70" y="4991100"/>
            <a:ext cx="6093559" cy="169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일반 유저와 관리자를</a:t>
            </a:r>
          </a:p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구분하여 통합 테스트를 </a:t>
            </a:r>
          </a:p>
          <a:p>
            <a:pPr algn="ctr">
              <a:lnSpc>
                <a:spcPts val="4542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진행하였습니다.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64548" y="4364499"/>
            <a:ext cx="455890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oppins Bold"/>
                <a:ea typeface="Poppins Bold"/>
              </a:rPr>
              <a:t>02. 기술 스택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6701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897834" y="2641060"/>
            <a:ext cx="4086302" cy="2249954"/>
          </a:xfrm>
          <a:custGeom>
            <a:avLst/>
            <a:gdLst/>
            <a:ahLst/>
            <a:cxnLst/>
            <a:rect r="r" b="b" t="t" l="l"/>
            <a:pathLst>
              <a:path h="2249954" w="4086302">
                <a:moveTo>
                  <a:pt x="0" y="0"/>
                </a:moveTo>
                <a:lnTo>
                  <a:pt x="4086303" y="0"/>
                </a:lnTo>
                <a:lnTo>
                  <a:pt x="4086303" y="2249954"/>
                </a:lnTo>
                <a:lnTo>
                  <a:pt x="0" y="2249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400" t="0" r="-40462" b="-85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9601" y="2851005"/>
            <a:ext cx="2783763" cy="2714970"/>
          </a:xfrm>
          <a:custGeom>
            <a:avLst/>
            <a:gdLst/>
            <a:ahLst/>
            <a:cxnLst/>
            <a:rect r="r" b="b" t="t" l="l"/>
            <a:pathLst>
              <a:path h="2714970" w="2783763">
                <a:moveTo>
                  <a:pt x="0" y="0"/>
                </a:moveTo>
                <a:lnTo>
                  <a:pt x="2783763" y="0"/>
                </a:lnTo>
                <a:lnTo>
                  <a:pt x="2783763" y="2714971"/>
                </a:lnTo>
                <a:lnTo>
                  <a:pt x="0" y="271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1" t="-34393" r="-98369" b="-359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91562" y="3314913"/>
            <a:ext cx="2762706" cy="1525244"/>
          </a:xfrm>
          <a:custGeom>
            <a:avLst/>
            <a:gdLst/>
            <a:ahLst/>
            <a:cxnLst/>
            <a:rect r="r" b="b" t="t" l="l"/>
            <a:pathLst>
              <a:path h="1525244" w="2762706">
                <a:moveTo>
                  <a:pt x="0" y="0"/>
                </a:moveTo>
                <a:lnTo>
                  <a:pt x="2762706" y="0"/>
                </a:lnTo>
                <a:lnTo>
                  <a:pt x="2762706" y="1525244"/>
                </a:lnTo>
                <a:lnTo>
                  <a:pt x="0" y="1525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70267" y="5344393"/>
            <a:ext cx="2986068" cy="1536947"/>
          </a:xfrm>
          <a:custGeom>
            <a:avLst/>
            <a:gdLst/>
            <a:ahLst/>
            <a:cxnLst/>
            <a:rect r="r" b="b" t="t" l="l"/>
            <a:pathLst>
              <a:path h="1536947" w="2986068">
                <a:moveTo>
                  <a:pt x="0" y="0"/>
                </a:moveTo>
                <a:lnTo>
                  <a:pt x="2986068" y="0"/>
                </a:lnTo>
                <a:lnTo>
                  <a:pt x="2986068" y="1536947"/>
                </a:lnTo>
                <a:lnTo>
                  <a:pt x="0" y="1536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1035" y="3168490"/>
            <a:ext cx="2508341" cy="2106614"/>
          </a:xfrm>
          <a:custGeom>
            <a:avLst/>
            <a:gdLst/>
            <a:ahLst/>
            <a:cxnLst/>
            <a:rect r="r" b="b" t="t" l="l"/>
            <a:pathLst>
              <a:path h="2106614" w="2508341">
                <a:moveTo>
                  <a:pt x="0" y="0"/>
                </a:moveTo>
                <a:lnTo>
                  <a:pt x="2508340" y="0"/>
                </a:lnTo>
                <a:lnTo>
                  <a:pt x="2508340" y="2106615"/>
                </a:lnTo>
                <a:lnTo>
                  <a:pt x="0" y="2106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63375" y="4534289"/>
            <a:ext cx="4539412" cy="1323711"/>
          </a:xfrm>
          <a:custGeom>
            <a:avLst/>
            <a:gdLst/>
            <a:ahLst/>
            <a:cxnLst/>
            <a:rect r="r" b="b" t="t" l="l"/>
            <a:pathLst>
              <a:path h="1323711" w="4539412">
                <a:moveTo>
                  <a:pt x="0" y="0"/>
                </a:moveTo>
                <a:lnTo>
                  <a:pt x="4539412" y="0"/>
                </a:lnTo>
                <a:lnTo>
                  <a:pt x="4539412" y="1323711"/>
                </a:lnTo>
                <a:lnTo>
                  <a:pt x="0" y="1323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8535" r="0" b="-437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6217" y="4641642"/>
            <a:ext cx="604555" cy="596861"/>
          </a:xfrm>
          <a:custGeom>
            <a:avLst/>
            <a:gdLst/>
            <a:ahLst/>
            <a:cxnLst/>
            <a:rect r="r" b="b" t="t" l="l"/>
            <a:pathLst>
              <a:path h="596861" w="604555">
                <a:moveTo>
                  <a:pt x="0" y="0"/>
                </a:moveTo>
                <a:lnTo>
                  <a:pt x="604555" y="0"/>
                </a:lnTo>
                <a:lnTo>
                  <a:pt x="604555" y="596860"/>
                </a:lnTo>
                <a:lnTo>
                  <a:pt x="0" y="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7270" y="4608809"/>
            <a:ext cx="604555" cy="596861"/>
          </a:xfrm>
          <a:custGeom>
            <a:avLst/>
            <a:gdLst/>
            <a:ahLst/>
            <a:cxnLst/>
            <a:rect r="r" b="b" t="t" l="l"/>
            <a:pathLst>
              <a:path h="596861" w="604555">
                <a:moveTo>
                  <a:pt x="0" y="0"/>
                </a:moveTo>
                <a:lnTo>
                  <a:pt x="604555" y="0"/>
                </a:lnTo>
                <a:lnTo>
                  <a:pt x="604555" y="596861"/>
                </a:lnTo>
                <a:lnTo>
                  <a:pt x="0" y="596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7665" y="5275105"/>
            <a:ext cx="4871736" cy="1948694"/>
          </a:xfrm>
          <a:custGeom>
            <a:avLst/>
            <a:gdLst/>
            <a:ahLst/>
            <a:cxnLst/>
            <a:rect r="r" b="b" t="t" l="l"/>
            <a:pathLst>
              <a:path h="1948694" w="4871736">
                <a:moveTo>
                  <a:pt x="0" y="0"/>
                </a:moveTo>
                <a:lnTo>
                  <a:pt x="4871735" y="0"/>
                </a:lnTo>
                <a:lnTo>
                  <a:pt x="4871735" y="1948694"/>
                </a:lnTo>
                <a:lnTo>
                  <a:pt x="0" y="1948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5" y="5837833"/>
            <a:ext cx="3546656" cy="1335586"/>
          </a:xfrm>
          <a:custGeom>
            <a:avLst/>
            <a:gdLst/>
            <a:ahLst/>
            <a:cxnLst/>
            <a:rect r="r" b="b" t="t" l="l"/>
            <a:pathLst>
              <a:path h="1335586" w="3546656">
                <a:moveTo>
                  <a:pt x="0" y="0"/>
                </a:moveTo>
                <a:lnTo>
                  <a:pt x="3546656" y="0"/>
                </a:lnTo>
                <a:lnTo>
                  <a:pt x="3546656" y="1335586"/>
                </a:lnTo>
                <a:lnTo>
                  <a:pt x="0" y="1335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910" t="-16928" r="-7383" b="-1633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기술 스택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3930" y="7966749"/>
            <a:ext cx="8980140" cy="131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docker를 사용해서 서버와 데이터베이스를 컨테이너로 관리하였습니다.</a:t>
            </a:r>
          </a:p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Thymeleaf와 spring security를 함께 사용해서 </a:t>
            </a:r>
          </a:p>
          <a:p>
            <a:pPr algn="ctr">
              <a:lnSpc>
                <a:spcPts val="3487"/>
              </a:lnSpc>
            </a:pPr>
            <a:r>
              <a:rPr lang="en-US" sz="2372">
                <a:solidFill>
                  <a:srgbClr val="545454"/>
                </a:solidFill>
                <a:latin typeface="Poppins"/>
                <a:ea typeface="Poppins"/>
              </a:rPr>
              <a:t>SSR 방식으로 사용자 권한에 맞추어 페이지를 구현하였습니다.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26411" y="4374024"/>
            <a:ext cx="5235178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Poppins Bold"/>
                <a:ea typeface="Poppins Bold"/>
              </a:rPr>
              <a:t>03. 설명 및  시현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1836" y="3365414"/>
            <a:ext cx="811530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795FF"/>
                </a:solidFill>
                <a:latin typeface="Poppins Bold"/>
              </a:rPr>
              <a:t>USER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38539"/>
            <a:ext cx="7524750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ea typeface="Poppins"/>
              </a:rPr>
              <a:t>로그인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차량/트랙 대여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주행 테스트, 차량 주유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1673" y="3365414"/>
            <a:ext cx="811530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6262"/>
                </a:solidFill>
                <a:latin typeface="Poppins Bold"/>
              </a:rPr>
              <a:t>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536" y="4238539"/>
            <a:ext cx="7524750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ea typeface="Poppins"/>
              </a:rPr>
              <a:t>유저 관리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차량 / 트랙 / 주유소 관리</a:t>
            </a:r>
          </a:p>
          <a:p>
            <a:pPr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545454"/>
                </a:solidFill>
                <a:latin typeface="Poppins"/>
                <a:ea typeface="Poppins"/>
              </a:rPr>
              <a:t>주행 / 주유 내역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기능 설명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71686" y="4374024"/>
            <a:ext cx="2744629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Poppins Bold"/>
                <a:ea typeface="Poppins Bold"/>
              </a:rPr>
              <a:t>04. 회고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427">
            <a:off x="7603241" y="-2169874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25648" y="3070817"/>
            <a:ext cx="1515191" cy="151519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92258" y="4879720"/>
            <a:ext cx="5181971" cy="5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000000"/>
                </a:solidFill>
                <a:ea typeface="Poppins Bold"/>
              </a:rPr>
              <a:t>아쉬웠던 부분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042" y="5650963"/>
            <a:ext cx="5957572" cy="250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생각보다 프론트 웹 페이지를 구현하는데 시간을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latin typeface="Poppins"/>
                <a:ea typeface="Poppins"/>
              </a:rPr>
              <a:t>많이 소모하였습니다. 예약 대기와 알림 기능을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추가로 구현해보고 싶었으나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ea typeface="Poppins"/>
              </a:rPr>
              <a:t>학업과 병행으로 인한 시간 부족으로 </a:t>
            </a:r>
          </a:p>
          <a:p>
            <a:pPr algn="ctr">
              <a:lnSpc>
                <a:spcPts val="4026"/>
              </a:lnSpc>
            </a:pPr>
            <a:r>
              <a:rPr lang="en-US" sz="2013">
                <a:solidFill>
                  <a:srgbClr val="545454"/>
                </a:solidFill>
                <a:latin typeface="Poppins"/>
                <a:ea typeface="Poppins"/>
              </a:rPr>
              <a:t>진행 하지 못한 것이 아쉽습니다.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3105" y="3333648"/>
            <a:ext cx="1160277" cy="8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40368" y="3070817"/>
            <a:ext cx="1543193" cy="154319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21105" y="3340969"/>
            <a:ext cx="1181720" cy="86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868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4540" y="4914735"/>
            <a:ext cx="5154850" cy="57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5">
                <a:solidFill>
                  <a:srgbClr val="000000"/>
                </a:solidFill>
                <a:ea typeface="Poppins Bold"/>
              </a:rPr>
              <a:t>좋았던 부분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4540" y="5594080"/>
            <a:ext cx="5154850" cy="354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spring security에서 Role과 Authority를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둘 다 적용하여 동적으로 인증과 인가를 구현한 경험은 처음이였습니다. thymeleaf와 security를 같이 사용해서 권한별로 페이지를 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다르게 구현하는 것이 좋은 경험이였습니다. 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ea typeface="Poppins"/>
              </a:rPr>
              <a:t>테이블을 사용해서 관리자가 역할과 </a:t>
            </a:r>
          </a:p>
          <a:p>
            <a:pPr algn="ctr">
              <a:lnSpc>
                <a:spcPts val="4057"/>
              </a:lnSpc>
            </a:pPr>
            <a:r>
              <a:rPr lang="en-US" sz="2028">
                <a:solidFill>
                  <a:srgbClr val="545454"/>
                </a:solidFill>
                <a:latin typeface="Poppins"/>
                <a:ea typeface="Poppins"/>
              </a:rPr>
              <a:t>권한을 설정하도록 구현하면서 많이 배웠습니다.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회고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352741" y="3070817"/>
            <a:ext cx="1521430" cy="152143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546614" y="4887521"/>
            <a:ext cx="513368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ea typeface="Poppins Bold"/>
              </a:rPr>
              <a:t>개선할 부분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46614" y="5498093"/>
            <a:ext cx="5133682" cy="250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ea typeface="Poppins"/>
              </a:rPr>
              <a:t>웹 페이지를 구현하면서 사용자의 편의성을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  <a:ea typeface="Poppins"/>
              </a:rPr>
              <a:t>생각하며 개발하는 것의 중요성을 느꼈습니다.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ea typeface="Poppins"/>
              </a:rPr>
              <a:t>백엔드 개발자여도 사용자의 편의성을 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ea typeface="Poppins"/>
              </a:rPr>
              <a:t>생각하면서 개발을 진행 하는 것이</a:t>
            </a:r>
          </a:p>
          <a:p>
            <a:pPr algn="ctr">
              <a:lnSpc>
                <a:spcPts val="4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  <a:ea typeface="Poppins"/>
              </a:rPr>
              <a:t>유지 보수에도 도움이 되는 것 같습니다.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0929" y="3325754"/>
            <a:ext cx="116505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427">
            <a:off x="10124275" y="2579812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8483" y="2442451"/>
            <a:ext cx="16230689" cy="6492240"/>
            <a:chOff x="0" y="0"/>
            <a:chExt cx="21640919" cy="8656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077260" y="158496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60" y="4302760"/>
              <a:ext cx="21640800" cy="50800"/>
            </a:xfrm>
            <a:prstGeom prst="line">
              <a:avLst/>
            </a:prstGeom>
            <a:ln cap="flat" w="508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10820460" y="0"/>
              <a:ext cx="0" cy="8656320"/>
            </a:xfrm>
            <a:prstGeom prst="line">
              <a:avLst/>
            </a:prstGeom>
            <a:ln cap="flat" w="508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9317279" y="2394014"/>
              <a:ext cx="666552" cy="1569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224609" y="4567702"/>
              <a:ext cx="85189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276088" y="2394014"/>
              <a:ext cx="114022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525921" y="4567702"/>
              <a:ext cx="640556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3787EF"/>
                  </a:solidFill>
                  <a:latin typeface="Poppins Bold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0655" y="2744382"/>
            <a:ext cx="5281833" cy="1711961"/>
            <a:chOff x="0" y="0"/>
            <a:chExt cx="7042444" cy="22826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“주행시험장 관리 시스템“ 은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이렇게 만들어졌습니다!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프로젝트 소개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0655" y="6655774"/>
            <a:ext cx="5281833" cy="1711961"/>
            <a:chOff x="0" y="0"/>
            <a:chExt cx="7042444" cy="22826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 직접 구현한 페이지를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설명하고 보여드리겠습니다!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설명 및 시현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39370" y="2744382"/>
            <a:ext cx="5281833" cy="1711961"/>
            <a:chOff x="0" y="0"/>
            <a:chExt cx="7042444" cy="22826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ea typeface="Poppins"/>
                </a:rPr>
                <a:t>여기에는 어떤 기술들을 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사용했을까요?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기술 스택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16058" y="6655774"/>
            <a:ext cx="5281833" cy="1711961"/>
            <a:chOff x="0" y="0"/>
            <a:chExt cx="7042444" cy="228261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07509"/>
              <a:ext cx="7042444" cy="147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6주 간 진행했던 프로젝트를</a:t>
              </a:r>
            </a:p>
            <a:p>
              <a:pPr algn="ctr">
                <a:lnSpc>
                  <a:spcPts val="4799"/>
                </a:lnSpc>
              </a:pPr>
              <a:r>
                <a:rPr lang="en-US" sz="2399">
                  <a:solidFill>
                    <a:srgbClr val="545454"/>
                  </a:solidFill>
                  <a:latin typeface="Poppins"/>
                  <a:ea typeface="Poppins"/>
                </a:rPr>
                <a:t>마무리하며 정리했습니다.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14300"/>
              <a:ext cx="7042444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Poppins Bold"/>
                </a:rPr>
                <a:t>회고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72281" y="1002290"/>
            <a:ext cx="11096918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Poppins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536783" y="4423292"/>
            <a:ext cx="5214433" cy="124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2"/>
              </a:lnSpc>
              <a:spcBef>
                <a:spcPct val="0"/>
              </a:spcBef>
            </a:pPr>
            <a:r>
              <a:rPr lang="en-US" sz="6980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79366">
            <a:off x="15769324" y="5558227"/>
            <a:ext cx="3936210" cy="5280281"/>
          </a:xfrm>
          <a:custGeom>
            <a:avLst/>
            <a:gdLst/>
            <a:ahLst/>
            <a:cxnLst/>
            <a:rect r="r" b="b" t="t" l="l"/>
            <a:pathLst>
              <a:path h="5280281" w="3936210">
                <a:moveTo>
                  <a:pt x="0" y="0"/>
                </a:moveTo>
                <a:lnTo>
                  <a:pt x="3936210" y="0"/>
                </a:lnTo>
                <a:lnTo>
                  <a:pt x="3936210" y="5280281"/>
                </a:lnTo>
                <a:lnTo>
                  <a:pt x="0" y="5280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153" y="-6258460"/>
            <a:ext cx="25704255" cy="16911659"/>
            <a:chOff x="0" y="0"/>
            <a:chExt cx="34272340" cy="22548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476030" y="8085332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7373" y="506932"/>
            <a:ext cx="3605394" cy="1043537"/>
          </a:xfrm>
          <a:custGeom>
            <a:avLst/>
            <a:gdLst/>
            <a:ahLst/>
            <a:cxnLst/>
            <a:rect r="r" b="b" t="t" l="l"/>
            <a:pathLst>
              <a:path h="1043537" w="3605394">
                <a:moveTo>
                  <a:pt x="0" y="0"/>
                </a:moveTo>
                <a:lnTo>
                  <a:pt x="3605395" y="0"/>
                </a:lnTo>
                <a:lnTo>
                  <a:pt x="3605395" y="1043536"/>
                </a:lnTo>
                <a:lnTo>
                  <a:pt x="0" y="104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80187" y="4364499"/>
            <a:ext cx="55276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  <a:ea typeface="Poppins Bold"/>
              </a:rPr>
              <a:t>01. 프로젝트 소개</a:t>
            </a:r>
          </a:p>
        </p:txBody>
      </p:sp>
      <p:sp>
        <p:nvSpPr>
          <p:cNvPr name="AutoShape 7" id="7"/>
          <p:cNvSpPr/>
          <p:nvPr/>
        </p:nvSpPr>
        <p:spPr>
          <a:xfrm>
            <a:off x="5614136" y="5771833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8" id="8"/>
          <p:cNvSpPr/>
          <p:nvPr/>
        </p:nvSpPr>
        <p:spPr>
          <a:xfrm>
            <a:off x="5614136" y="4288965"/>
            <a:ext cx="70597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6701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8225" y="6475968"/>
            <a:ext cx="811530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795FF"/>
                </a:solidFill>
                <a:latin typeface="Poppins Bold"/>
                <a:ea typeface="Poppins Bold"/>
              </a:rPr>
              <a:t>“효율적인 관리 시스템을 찾으시나요?”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554646"/>
            <a:ext cx="16475694" cy="3831557"/>
          </a:xfrm>
          <a:custGeom>
            <a:avLst/>
            <a:gdLst/>
            <a:ahLst/>
            <a:cxnLst/>
            <a:rect r="r" b="b" t="t" l="l"/>
            <a:pathLst>
              <a:path h="3831557" w="16475694">
                <a:moveTo>
                  <a:pt x="0" y="0"/>
                </a:moveTo>
                <a:lnTo>
                  <a:pt x="16475694" y="0"/>
                </a:lnTo>
                <a:lnTo>
                  <a:pt x="16475694" y="3831556"/>
                </a:lnTo>
                <a:lnTo>
                  <a:pt x="0" y="3831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48989"/>
            <a:ext cx="8115300" cy="231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‘주행시험장 관리 시스템‘은 사용자가 쉽게 차량을 대여하고 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주행 테스트를 진행 할 수  있게 도와주는 서비스 입니다.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관리 시스템으로 쉽게 차량을 대여하고, 시험장을 예약해보세요!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ea typeface="Poppins"/>
              </a:rPr>
              <a:t>관리자님도 쉽게 차량과 시험장을 관리하고 </a:t>
            </a:r>
          </a:p>
          <a:p>
            <a:pPr>
              <a:lnSpc>
                <a:spcPts val="3695"/>
              </a:lnSpc>
            </a:pPr>
            <a:r>
              <a:rPr lang="en-US" sz="2199">
                <a:solidFill>
                  <a:srgbClr val="545454"/>
                </a:solidFill>
                <a:latin typeface="Poppins"/>
                <a:ea typeface="Poppins"/>
              </a:rPr>
              <a:t>모니터링 할 수 있습니다!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43288" y="1886539"/>
            <a:ext cx="11268618" cy="7371761"/>
          </a:xfrm>
          <a:custGeom>
            <a:avLst/>
            <a:gdLst/>
            <a:ahLst/>
            <a:cxnLst/>
            <a:rect r="r" b="b" t="t" l="l"/>
            <a:pathLst>
              <a:path h="7371761" w="11268618">
                <a:moveTo>
                  <a:pt x="0" y="0"/>
                </a:moveTo>
                <a:lnTo>
                  <a:pt x="11268618" y="0"/>
                </a:lnTo>
                <a:lnTo>
                  <a:pt x="11268618" y="7371761"/>
                </a:lnTo>
                <a:lnTo>
                  <a:pt x="0" y="7371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8982" y="3440627"/>
            <a:ext cx="186402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개발 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796" y="4098442"/>
            <a:ext cx="5973342" cy="266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총 6주의 일정을 바탕으로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개발이 진행되었기에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일정 순서대로 소개 해드리겠습니다.</a:t>
            </a:r>
          </a:p>
          <a:p>
            <a:pPr algn="ctr">
              <a:lnSpc>
                <a:spcPts val="534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2081" y="7357627"/>
            <a:ext cx="3958771" cy="75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1924">
                <a:solidFill>
                  <a:srgbClr val="545454">
                    <a:alpha val="78824"/>
                  </a:srgbClr>
                </a:solidFill>
                <a:ea typeface="Poppins Bold"/>
              </a:rPr>
              <a:t>앞으로 보여드릴 모든 산출물들은 </a:t>
            </a:r>
          </a:p>
          <a:p>
            <a:pPr algn="ctr">
              <a:lnSpc>
                <a:spcPts val="1000"/>
              </a:lnSpc>
            </a:pPr>
            <a:r>
              <a:rPr lang="en-US" sz="1924">
                <a:solidFill>
                  <a:srgbClr val="545454">
                    <a:alpha val="78824"/>
                  </a:srgbClr>
                </a:solidFill>
                <a:latin typeface="Poppins Bold"/>
                <a:ea typeface="Poppins Bold"/>
              </a:rPr>
              <a:t>GitHub에</a:t>
            </a:r>
            <a:r>
              <a:rPr lang="en-US" sz="1924">
                <a:solidFill>
                  <a:srgbClr val="545454">
                    <a:alpha val="78824"/>
                  </a:srgbClr>
                </a:solidFill>
                <a:latin typeface="Poppins Bold"/>
                <a:ea typeface="Poppins Bold"/>
              </a:rPr>
              <a:t> 공개되어있습니다.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9753" y="8156629"/>
            <a:ext cx="4183429" cy="5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1428" u="sng">
                <a:solidFill>
                  <a:srgbClr val="000000">
                    <a:alpha val="44706"/>
                  </a:srgbClr>
                </a:solidFill>
                <a:latin typeface="Poppins Bold"/>
                <a:hlinkClick r:id="rId7" tooltip="https://github.com/Feedbaek/CarDriveTestSystem?tab=readme-ov-file"/>
              </a:rPr>
              <a:t>https://github.com/Feedbaek/CarDriveTestSystem?tab=readme-ov-file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66708" y="590042"/>
            <a:ext cx="9093676" cy="9149126"/>
          </a:xfrm>
          <a:custGeom>
            <a:avLst/>
            <a:gdLst/>
            <a:ahLst/>
            <a:cxnLst/>
            <a:rect r="r" b="b" t="t" l="l"/>
            <a:pathLst>
              <a:path h="9149126" w="9093676">
                <a:moveTo>
                  <a:pt x="0" y="0"/>
                </a:moveTo>
                <a:lnTo>
                  <a:pt x="9093677" y="0"/>
                </a:lnTo>
                <a:lnTo>
                  <a:pt x="9093677" y="9149126"/>
                </a:lnTo>
                <a:lnTo>
                  <a:pt x="0" y="914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77389" y="3540338"/>
            <a:ext cx="325838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요구사항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1978" y="4435844"/>
            <a:ext cx="6849208" cy="33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요구사항 정의서를 작성하여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“주행시험장 관리 시스템”을 구현하기 전에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어떠한 기능들이 필요한지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차트로 먼저 작성하였습니다. </a:t>
            </a:r>
          </a:p>
          <a:p>
            <a:pPr algn="ctr">
              <a:lnSpc>
                <a:spcPts val="534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77786" y="3314981"/>
            <a:ext cx="10900004" cy="3802151"/>
          </a:xfrm>
          <a:custGeom>
            <a:avLst/>
            <a:gdLst/>
            <a:ahLst/>
            <a:cxnLst/>
            <a:rect r="r" b="b" t="t" l="l"/>
            <a:pathLst>
              <a:path h="3802151" w="10900004">
                <a:moveTo>
                  <a:pt x="0" y="0"/>
                </a:moveTo>
                <a:lnTo>
                  <a:pt x="10900003" y="0"/>
                </a:lnTo>
                <a:lnTo>
                  <a:pt x="10900003" y="3802151"/>
                </a:lnTo>
                <a:lnTo>
                  <a:pt x="0" y="3802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871" y="4004032"/>
            <a:ext cx="325838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795FF"/>
                </a:solidFill>
                <a:ea typeface="Poppins Bold"/>
              </a:rPr>
              <a:t>역할별 권한 부여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051" y="4804898"/>
            <a:ext cx="6849208" cy="198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관리자는 사용자에게 역할을 부여할 수 있고,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역할별로 기능의 사용 권한을 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설정할 수 있습니다.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4632" y="2642181"/>
            <a:ext cx="16191428" cy="7004576"/>
          </a:xfrm>
          <a:custGeom>
            <a:avLst/>
            <a:gdLst/>
            <a:ahLst/>
            <a:cxnLst/>
            <a:rect r="r" b="b" t="t" l="l"/>
            <a:pathLst>
              <a:path h="7004576" w="16191428">
                <a:moveTo>
                  <a:pt x="0" y="0"/>
                </a:moveTo>
                <a:lnTo>
                  <a:pt x="16191427" y="0"/>
                </a:lnTo>
                <a:lnTo>
                  <a:pt x="16191427" y="7004575"/>
                </a:lnTo>
                <a:lnTo>
                  <a:pt x="0" y="7004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5741" y="1989750"/>
            <a:ext cx="6849208" cy="63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ea typeface="Poppins"/>
              </a:rPr>
              <a:t>아키텍처 설계서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6267" y="-8973011"/>
            <a:ext cx="16871053" cy="17198539"/>
            <a:chOff x="0" y="0"/>
            <a:chExt cx="22494737" cy="22931385"/>
          </a:xfrm>
        </p:grpSpPr>
        <p:sp>
          <p:nvSpPr>
            <p:cNvPr name="Freeform 3" id="3"/>
            <p:cNvSpPr/>
            <p:nvPr/>
          </p:nvSpPr>
          <p:spPr>
            <a:xfrm flipH="false" flipV="true" rot="3018939">
              <a:off x="2349214" y="4233919"/>
              <a:ext cx="17796310" cy="14463546"/>
            </a:xfrm>
            <a:custGeom>
              <a:avLst/>
              <a:gdLst/>
              <a:ahLst/>
              <a:cxnLst/>
              <a:rect r="r" b="b" t="t" l="l"/>
              <a:pathLst>
                <a:path h="14463546" w="17796310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85880" y="16335922"/>
              <a:ext cx="5510757" cy="2486092"/>
            </a:xfrm>
            <a:custGeom>
              <a:avLst/>
              <a:gdLst/>
              <a:ahLst/>
              <a:cxnLst/>
              <a:rect r="r" b="b" t="t" l="l"/>
              <a:pathLst>
                <a:path h="2486092" w="5510757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98003" y="896252"/>
            <a:ext cx="10425437" cy="8809873"/>
          </a:xfrm>
          <a:custGeom>
            <a:avLst/>
            <a:gdLst/>
            <a:ahLst/>
            <a:cxnLst/>
            <a:rect r="r" b="b" t="t" l="l"/>
            <a:pathLst>
              <a:path h="8809873" w="10425437">
                <a:moveTo>
                  <a:pt x="0" y="0"/>
                </a:moveTo>
                <a:lnTo>
                  <a:pt x="10425437" y="0"/>
                </a:lnTo>
                <a:lnTo>
                  <a:pt x="10425437" y="8809872"/>
                </a:lnTo>
                <a:lnTo>
                  <a:pt x="0" y="8809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715277"/>
            <a:ext cx="54299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ea typeface="Poppins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2419" y="4132042"/>
            <a:ext cx="32583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795FF"/>
                </a:solidFill>
                <a:ea typeface="Poppins Bold"/>
              </a:rPr>
              <a:t>테이블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8" y="4866502"/>
            <a:ext cx="6849208" cy="198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테이블 정의서 일부를 가져왔습니다.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테이블명, 컬럼명, 데이터 타입을 나타내고,</a:t>
            </a:r>
          </a:p>
          <a:p>
            <a:pPr algn="ctr">
              <a:lnSpc>
                <a:spcPts val="5344"/>
              </a:lnSpc>
            </a:pPr>
            <a:r>
              <a:rPr lang="en-US" sz="2672">
                <a:solidFill>
                  <a:srgbClr val="545454"/>
                </a:solidFill>
                <a:latin typeface="Poppins"/>
                <a:ea typeface="Poppins"/>
              </a:rPr>
              <a:t>기본키와 외래키도 나타내고 있습니다.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DAF3h3qi500</dc:identifier>
  <dcterms:modified xsi:type="dcterms:W3CDTF">2011-08-01T06:04:30Z</dcterms:modified>
  <cp:revision>1</cp:revision>
  <dc:title>주행시험장 관리 시스템</dc:title>
</cp:coreProperties>
</file>